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theme/theme18.xml" ContentType="application/vnd.openxmlformats-officedocument.theme+xml"/>
  <Override PartName="/ppt/slideLayouts/slideLayout29.xml" ContentType="application/vnd.openxmlformats-officedocument.presentationml.slideLayout+xml"/>
  <Override PartName="/ppt/theme/theme19.xml" ContentType="application/vnd.openxmlformats-officedocument.theme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theme/theme22.xml" ContentType="application/vnd.openxmlformats-officedocument.theme+xml"/>
  <Override PartName="/ppt/slideLayouts/slideLayout33.xml" ContentType="application/vnd.openxmlformats-officedocument.presentationml.slideLayout+xml"/>
  <Override PartName="/ppt/theme/theme23.xml" ContentType="application/vnd.openxmlformats-officedocument.theme+xml"/>
  <Override PartName="/ppt/slideLayouts/slideLayout34.xml" ContentType="application/vnd.openxmlformats-officedocument.presentationml.slideLayout+xml"/>
  <Override PartName="/ppt/theme/theme24.xml" ContentType="application/vnd.openxmlformats-officedocument.theme+xml"/>
  <Override PartName="/ppt/slideLayouts/slideLayout35.xml" ContentType="application/vnd.openxmlformats-officedocument.presentationml.slideLayout+xml"/>
  <Override PartName="/ppt/theme/theme25.xml" ContentType="application/vnd.openxmlformats-officedocument.theme+xml"/>
  <Override PartName="/ppt/slideLayouts/slideLayout36.xml" ContentType="application/vnd.openxmlformats-officedocument.presentationml.slideLayout+xml"/>
  <Override PartName="/ppt/theme/theme26.xml" ContentType="application/vnd.openxmlformats-officedocument.theme+xml"/>
  <Override PartName="/ppt/slideLayouts/slideLayout37.xml" ContentType="application/vnd.openxmlformats-officedocument.presentationml.slideLayout+xml"/>
  <Override PartName="/ppt/theme/theme27.xml" ContentType="application/vnd.openxmlformats-officedocument.theme+xml"/>
  <Override PartName="/ppt/slideLayouts/slideLayout38.xml" ContentType="application/vnd.openxmlformats-officedocument.presentationml.slideLayout+xml"/>
  <Override PartName="/ppt/theme/theme28.xml" ContentType="application/vnd.openxmlformats-officedocument.theme+xml"/>
  <Override PartName="/ppt/slideLayouts/slideLayout39.xml" ContentType="application/vnd.openxmlformats-officedocument.presentationml.slideLayout+xml"/>
  <Override PartName="/ppt/theme/theme29.xml" ContentType="application/vnd.openxmlformats-officedocument.theme+xml"/>
  <Override PartName="/ppt/theme/theme3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90" r:id="rId2"/>
    <p:sldMasterId id="2147483692" r:id="rId3"/>
    <p:sldMasterId id="2147483694" r:id="rId4"/>
    <p:sldMasterId id="2147483696" r:id="rId5"/>
    <p:sldMasterId id="2147483698" r:id="rId6"/>
    <p:sldMasterId id="2147483700" r:id="rId7"/>
    <p:sldMasterId id="2147483702" r:id="rId8"/>
    <p:sldMasterId id="2147483704" r:id="rId9"/>
    <p:sldMasterId id="2147483706" r:id="rId10"/>
    <p:sldMasterId id="2147483708" r:id="rId11"/>
    <p:sldMasterId id="2147483710" r:id="rId12"/>
    <p:sldMasterId id="2147483712" r:id="rId13"/>
    <p:sldMasterId id="2147483714" r:id="rId14"/>
    <p:sldMasterId id="2147483716" r:id="rId15"/>
    <p:sldMasterId id="2147483718" r:id="rId16"/>
    <p:sldMasterId id="2147483720" r:id="rId17"/>
    <p:sldMasterId id="2147483722" r:id="rId18"/>
    <p:sldMasterId id="2147483724" r:id="rId19"/>
    <p:sldMasterId id="2147483726" r:id="rId20"/>
    <p:sldMasterId id="2147483728" r:id="rId21"/>
    <p:sldMasterId id="2147483730" r:id="rId22"/>
    <p:sldMasterId id="2147483732" r:id="rId23"/>
    <p:sldMasterId id="2147483734" r:id="rId24"/>
    <p:sldMasterId id="2147483736" r:id="rId25"/>
    <p:sldMasterId id="2147483738" r:id="rId26"/>
    <p:sldMasterId id="2147483740" r:id="rId27"/>
    <p:sldMasterId id="2147483742" r:id="rId28"/>
    <p:sldMasterId id="2147483744" r:id="rId29"/>
  </p:sldMasterIdLst>
  <p:notesMasterIdLst>
    <p:notesMasterId r:id="rId73"/>
  </p:notesMasterIdLst>
  <p:sldIdLst>
    <p:sldId id="256" r:id="rId30"/>
    <p:sldId id="277" r:id="rId31"/>
    <p:sldId id="297" r:id="rId32"/>
    <p:sldId id="289" r:id="rId33"/>
    <p:sldId id="280" r:id="rId34"/>
    <p:sldId id="281" r:id="rId35"/>
    <p:sldId id="282" r:id="rId36"/>
    <p:sldId id="299" r:id="rId37"/>
    <p:sldId id="300" r:id="rId38"/>
    <p:sldId id="283" r:id="rId39"/>
    <p:sldId id="301" r:id="rId40"/>
    <p:sldId id="284" r:id="rId41"/>
    <p:sldId id="302" r:id="rId42"/>
    <p:sldId id="303" r:id="rId43"/>
    <p:sldId id="28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82" d="100"/>
          <a:sy n="82" d="100"/>
        </p:scale>
        <p:origin x="-14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63" Type="http://schemas.openxmlformats.org/officeDocument/2006/relationships/slide" Target="slides/slide34.xml"/><Relationship Id="rId68" Type="http://schemas.openxmlformats.org/officeDocument/2006/relationships/slide" Target="slides/slide39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3" Type="http://schemas.openxmlformats.org/officeDocument/2006/relationships/slide" Target="slides/slide24.xml"/><Relationship Id="rId58" Type="http://schemas.openxmlformats.org/officeDocument/2006/relationships/slide" Target="slides/slide29.xml"/><Relationship Id="rId66" Type="http://schemas.openxmlformats.org/officeDocument/2006/relationships/slide" Target="slides/slide37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56" Type="http://schemas.openxmlformats.org/officeDocument/2006/relationships/slide" Target="slides/slide27.xml"/><Relationship Id="rId64" Type="http://schemas.openxmlformats.org/officeDocument/2006/relationships/slide" Target="slides/slide35.xml"/><Relationship Id="rId69" Type="http://schemas.openxmlformats.org/officeDocument/2006/relationships/slide" Target="slides/slide40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2.xml"/><Relationship Id="rId72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59" Type="http://schemas.openxmlformats.org/officeDocument/2006/relationships/slide" Target="slides/slide30.xml"/><Relationship Id="rId67" Type="http://schemas.openxmlformats.org/officeDocument/2006/relationships/slide" Target="slides/slide3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2.xml"/><Relationship Id="rId54" Type="http://schemas.openxmlformats.org/officeDocument/2006/relationships/slide" Target="slides/slide25.xml"/><Relationship Id="rId62" Type="http://schemas.openxmlformats.org/officeDocument/2006/relationships/slide" Target="slides/slide33.xml"/><Relationship Id="rId70" Type="http://schemas.openxmlformats.org/officeDocument/2006/relationships/slide" Target="slides/slide41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7.xml"/><Relationship Id="rId49" Type="http://schemas.openxmlformats.org/officeDocument/2006/relationships/slide" Target="slides/slide20.xml"/><Relationship Id="rId57" Type="http://schemas.openxmlformats.org/officeDocument/2006/relationships/slide" Target="slides/slide2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60" Type="http://schemas.openxmlformats.org/officeDocument/2006/relationships/slide" Target="slides/slide31.xml"/><Relationship Id="rId65" Type="http://schemas.openxmlformats.org/officeDocument/2006/relationships/slide" Target="slides/slide36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0.xml"/><Relationship Id="rId34" Type="http://schemas.openxmlformats.org/officeDocument/2006/relationships/slide" Target="slides/slide5.xml"/><Relationship Id="rId50" Type="http://schemas.openxmlformats.org/officeDocument/2006/relationships/slide" Target="slides/slide21.xml"/><Relationship Id="rId55" Type="http://schemas.openxmlformats.org/officeDocument/2006/relationships/slide" Target="slides/slide26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EC0CF-9F3A-4E75-8C63-FD558CF7C0BE}" type="datetimeFigureOut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D233D-656F-40DE-B5E0-30D9DA8F2F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199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0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9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848757"/>
            <a:ext cx="9144000" cy="2387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accent4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33580"/>
            <a:ext cx="6858000" cy="215252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359214"/>
            <a:ext cx="6858000" cy="9055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2965-7D99-439B-93F7-6DD926AAA445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4414982"/>
            <a:ext cx="9144000" cy="27709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chemeClr val="accent4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6031" y="5050412"/>
            <a:ext cx="7909319" cy="1305939"/>
            <a:chOff x="1424569" y="4944120"/>
            <a:chExt cx="7873301" cy="1305939"/>
          </a:xfrm>
        </p:grpSpPr>
        <p:pic>
          <p:nvPicPr>
            <p:cNvPr id="9" name="图片 8" descr="view6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1424569" y="5158434"/>
              <a:ext cx="1472400" cy="1007207"/>
            </a:xfrm>
            <a:prstGeom prst="rect">
              <a:avLst/>
            </a:prstGeom>
          </p:spPr>
        </p:pic>
        <p:pic>
          <p:nvPicPr>
            <p:cNvPr id="10" name="图片 9" descr="view7.jp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2915798" y="5158434"/>
              <a:ext cx="1472400" cy="1007207"/>
            </a:xfrm>
            <a:prstGeom prst="rect">
              <a:avLst/>
            </a:prstGeom>
          </p:spPr>
        </p:pic>
        <p:pic>
          <p:nvPicPr>
            <p:cNvPr id="11" name="图片 10" descr="view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4407027" y="4944120"/>
              <a:ext cx="1909106" cy="1305939"/>
            </a:xfrm>
            <a:prstGeom prst="rect">
              <a:avLst/>
            </a:prstGeom>
          </p:spPr>
        </p:pic>
        <p:pic>
          <p:nvPicPr>
            <p:cNvPr id="12" name="图片 11" descr="view13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6334962" y="5151359"/>
              <a:ext cx="1472400" cy="1007207"/>
            </a:xfrm>
            <a:prstGeom prst="rect">
              <a:avLst/>
            </a:prstGeom>
          </p:spPr>
        </p:pic>
        <p:pic>
          <p:nvPicPr>
            <p:cNvPr id="13" name="图片 12" descr="view19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7826191" y="5158434"/>
              <a:ext cx="1471679" cy="1006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83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2D38-AAE0-4AF0-BEB3-6BE470EE9B55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99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E9838-D89A-43E4-8CBB-79DA3B836785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29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schemeClr val="bg1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/>
              <a:t>2022/12/21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/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36DF-0023-4A91-89D7-76A1E39141C0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5433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" y="906522"/>
            <a:ext cx="5828693" cy="1404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383357"/>
              </p:ext>
            </p:extLst>
          </p:nvPr>
        </p:nvGraphicFramePr>
        <p:xfrm>
          <a:off x="-49400" y="42086"/>
          <a:ext cx="5935850" cy="850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Visio" r:id="rId3" imgW="2494948" imgH="406890" progId="Visio.Drawing.11">
                  <p:embed/>
                </p:oleObj>
              </mc:Choice>
              <mc:Fallback>
                <p:oleObj name="Visio" r:id="rId3" imgW="2494948" imgH="4068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400" y="42086"/>
                        <a:ext cx="5935850" cy="850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744" y="250017"/>
            <a:ext cx="4664869" cy="5127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/>
              <a:t>子标题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493" y="1301835"/>
            <a:ext cx="8101013" cy="47488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9" name="Picture 3" descr="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9443" y="27781"/>
            <a:ext cx="2045494" cy="627626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991350" y="665255"/>
            <a:ext cx="21526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500" b="1" dirty="0">
                <a:solidFill>
                  <a:srgbClr val="660066"/>
                </a:solidFill>
                <a:latin typeface="Viner Hand ITC" pitchFamily="66" charset="0"/>
                <a:ea typeface="方正舒体" pitchFamily="2" charset="-122"/>
              </a:rPr>
              <a:t>Tsinghua University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-13693" y="6582976"/>
            <a:ext cx="9157693" cy="276585"/>
          </a:xfrm>
          <a:prstGeom prst="rect">
            <a:avLst/>
          </a:prstGeom>
          <a:solidFill>
            <a:srgbClr val="7030A0"/>
          </a:solidFill>
          <a:ln w="9525">
            <a:solidFill>
              <a:srgbClr val="990099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200" b="1" dirty="0">
                <a:solidFill>
                  <a:prstClr val="white"/>
                </a:solidFill>
                <a:latin typeface="Lucida Calligraphy" pitchFamily="66" charset="0"/>
              </a:rPr>
              <a:t>WIST Lab, Department of Electronic Engineering, Tsinghua University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49307" y="6579301"/>
            <a:ext cx="685801" cy="27658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29A853A-9272-452D-B539-50558282DB9E}" type="datetime1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2022/12/21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-13694" y="6579301"/>
            <a:ext cx="1657855" cy="278699"/>
          </a:xfrm>
        </p:spPr>
        <p:txBody>
          <a:bodyPr/>
          <a:lstStyle>
            <a:lvl1pPr>
              <a:defRPr sz="1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5108" y="6586651"/>
            <a:ext cx="808892" cy="269235"/>
          </a:xfrm>
        </p:spPr>
        <p:txBody>
          <a:bodyPr/>
          <a:lstStyle>
            <a:lvl1pPr algn="ctr">
              <a:defRPr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9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A19C-6B78-4BDB-9CD8-121DEC0E16F1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0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9AD56-B812-43C7-B5CE-D7EE94C5373A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06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39CDD-0CF5-46D4-8748-480FE1CAD22B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06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61A7-7A01-46E1-A777-5AB2C691A055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5BB3-8B73-4902-88A6-E3D9B9DEF8ED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88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268F-F2DA-4B14-8FCD-83FD96789693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9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3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3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/>
              <a:t>2022/12/21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BD72E-F1E1-429F-9286-2D47A262CFE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>
                <a:solidFill>
                  <a:prstClr val="black">
                    <a:tint val="75000"/>
                  </a:prstClr>
                </a:solidFill>
              </a:rPr>
              <a:t>应用信息论基础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F9DE-675B-41F1-A33F-FD4F3A57E7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8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029810"/>
            <a:ext cx="6858000" cy="189649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</a:rPr>
              <a:t>应用信息论基础</a:t>
            </a: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b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zh-CN" altLang="en-US" sz="4000" b="1" dirty="0" smtClean="0">
                <a:solidFill>
                  <a:schemeClr val="bg1">
                    <a:lumMod val="95000"/>
                  </a:schemeClr>
                </a:solidFill>
              </a:rPr>
              <a:t>第三、四章</a:t>
            </a:r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</a:rPr>
              <a:t>作业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xmlns="" id="{39A75209-9590-4344-97B1-EB6F07AD9152}"/>
              </a:ext>
            </a:extLst>
          </p:cNvPr>
          <p:cNvSpPr txBox="1">
            <a:spLocks/>
          </p:cNvSpPr>
          <p:nvPr/>
        </p:nvSpPr>
        <p:spPr>
          <a:xfrm>
            <a:off x="1143000" y="6409677"/>
            <a:ext cx="6858000" cy="377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2022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14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6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5-</a:t>
            </a:r>
            <a:r>
              <a:rPr lang="zh-CN" altLang="en-US" sz="2400" dirty="0"/>
              <a:t>最</a:t>
            </a:r>
            <a:r>
              <a:rPr lang="zh-CN" altLang="en-US" sz="2400" dirty="0" smtClean="0"/>
              <a:t>优编码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4" y="1142999"/>
            <a:ext cx="7750628" cy="1275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83" y="2348456"/>
            <a:ext cx="2053318" cy="41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0" y="3233056"/>
            <a:ext cx="782955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2863724"/>
            <a:ext cx="530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解</a:t>
            </a:r>
            <a:r>
              <a:rPr lang="en-US" altLang="zh-CN" dirty="0" smtClean="0"/>
              <a:t>:  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）题可直接使用书定理</a:t>
            </a:r>
            <a:r>
              <a:rPr lang="en-US" altLang="zh-CN" b="1" dirty="0" smtClean="0">
                <a:solidFill>
                  <a:srgbClr val="FF0000"/>
                </a:solidFill>
              </a:rPr>
              <a:t>5.3.1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</a:rPr>
              <a:t>ppt3-2 P20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9315" y="5022684"/>
            <a:ext cx="134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Kraft</a:t>
            </a:r>
            <a:r>
              <a:rPr lang="zh-CN" altLang="en-US" b="1" dirty="0" smtClean="0">
                <a:solidFill>
                  <a:srgbClr val="FF0000"/>
                </a:solidFill>
              </a:rPr>
              <a:t>不等式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5-</a:t>
            </a:r>
            <a:r>
              <a:rPr lang="zh-CN" altLang="en-US" sz="2400" dirty="0"/>
              <a:t>最</a:t>
            </a:r>
            <a:r>
              <a:rPr lang="zh-CN" altLang="en-US" sz="2400" dirty="0" smtClean="0"/>
              <a:t>优编码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1" y="1205592"/>
            <a:ext cx="76009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1411" y="3004458"/>
                <a:ext cx="7392760" cy="3060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rgbClr val="FF0000"/>
                    </a:solidFill>
                  </a:rPr>
                  <a:t>另解</a:t>
                </a:r>
                <a:r>
                  <a:rPr lang="zh-CN" altLang="en-US" sz="1600" dirty="0" smtClean="0"/>
                  <a:t>：由（</a:t>
                </a:r>
                <a:r>
                  <a:rPr lang="en-US" altLang="zh-CN" sz="1600" dirty="0" smtClean="0"/>
                  <a:t>1</a:t>
                </a:r>
                <a:r>
                  <a:rPr lang="zh-CN" altLang="en-US" sz="1600" dirty="0" smtClean="0"/>
                  <a:t>）可知</a:t>
                </a:r>
                <a:endParaRPr lang="en-US" altLang="zh-CN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altLang="zh-CN" sz="16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altLang="zh-CN" sz="1600" dirty="0" smtClean="0"/>
              </a:p>
              <a:p>
                <a:r>
                  <a:rPr lang="zh-CN" altLang="en-US" sz="1600" dirty="0" smtClean="0"/>
                  <a:t>令</a:t>
                </a:r>
                <a:endParaRPr lang="en-US" altLang="zh-CN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1600" dirty="0" smtClean="0"/>
              </a:p>
              <a:p>
                <a:r>
                  <a:rPr lang="zh-CN" altLang="en-US" sz="1600" dirty="0" smtClean="0"/>
                  <a:t>则</a:t>
                </a:r>
                <a:endParaRPr lang="en-US" altLang="zh-CN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6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/>
                                </a:rPr>
                                <m:t>3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altLang="zh-CN" sz="16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/>
                            </a:rPr>
                            <m:t>3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1600" dirty="0" smtClean="0"/>
              </a:p>
              <a:p>
                <a:r>
                  <a:rPr lang="zh-CN" altLang="en-US" sz="1600" dirty="0" smtClean="0"/>
                  <a:t>显然上式右侧为奇数，而左侧累加中的每一项也为奇数，所以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zh-CN" altLang="en-US" sz="1600" dirty="0" smtClean="0"/>
                  <a:t>也必为奇数</a:t>
                </a:r>
                <a:endParaRPr lang="en-US" altLang="zh-CN" sz="1600" dirty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11" y="3004458"/>
                <a:ext cx="7392760" cy="3060966"/>
              </a:xfrm>
              <a:prstGeom prst="rect">
                <a:avLst/>
              </a:prstGeom>
              <a:blipFill rotWithShape="1">
                <a:blip r:embed="rId3"/>
                <a:stretch>
                  <a:fillRect l="-495" t="-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49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6-</a:t>
            </a:r>
            <a:r>
              <a:rPr lang="zh-CN" altLang="en-US" sz="2400" dirty="0"/>
              <a:t>等</a:t>
            </a:r>
            <a:r>
              <a:rPr lang="zh-CN" altLang="en-US" sz="2400" dirty="0" smtClean="0"/>
              <a:t>概信源的最优编码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2343"/>
            <a:ext cx="8826905" cy="262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8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6-</a:t>
            </a:r>
            <a:r>
              <a:rPr lang="zh-CN" altLang="en-US" sz="2400" dirty="0"/>
              <a:t>等</a:t>
            </a:r>
            <a:r>
              <a:rPr lang="zh-CN" altLang="en-US" sz="2400" dirty="0" smtClean="0"/>
              <a:t>概信源的最优编码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203552"/>
            <a:ext cx="8206468" cy="59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7" y="1917304"/>
            <a:ext cx="78962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59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6-</a:t>
            </a:r>
            <a:r>
              <a:rPr lang="zh-CN" altLang="en-US" sz="2400" dirty="0"/>
              <a:t>等</a:t>
            </a:r>
            <a:r>
              <a:rPr lang="zh-CN" altLang="en-US" sz="2400" dirty="0" smtClean="0"/>
              <a:t>概信源的最优编码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1" y="1072399"/>
            <a:ext cx="5338537" cy="540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7-</a:t>
            </a:r>
            <a:r>
              <a:rPr lang="zh-CN" altLang="en-US" sz="2400" smtClean="0"/>
              <a:t>大于熵约</a:t>
            </a:r>
            <a:r>
              <a:rPr lang="en-US" altLang="zh-CN" sz="2400" smtClean="0"/>
              <a:t>1bit</a:t>
            </a:r>
            <a:r>
              <a:rPr lang="zh-CN" altLang="en-US" sz="2400" dirty="0" smtClean="0"/>
              <a:t>的最优码长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176338"/>
            <a:ext cx="91154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575" y="2764971"/>
                <a:ext cx="89194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解</a:t>
                </a:r>
                <a:r>
                  <a:rPr lang="zh-CN" altLang="en-US" dirty="0" smtClean="0"/>
                  <a:t>：设随机变量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 smtClean="0"/>
                  <a:t>满足，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=0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=1−</m:t>
                    </m:r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 smtClean="0"/>
                  <a:t>。显然，其最优码的期望长度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𝐿</m:t>
                    </m:r>
                    <m:r>
                      <a:rPr lang="en-US" altLang="zh-CN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dirty="0" smtClean="0"/>
                  <a:t>。而当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r>
                      <a:rPr lang="en-US" altLang="zh-CN" b="0" i="1" smtClean="0">
                        <a:latin typeface="Cambria Math"/>
                      </a:rPr>
                      <m:t>∈(0,1)</m:t>
                    </m:r>
                  </m:oMath>
                </a14:m>
                <a:r>
                  <a:rPr lang="zh-CN" altLang="en-US" dirty="0" smtClean="0"/>
                  <a:t>时，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∈</m:t>
                    </m:r>
                    <m:d>
                      <m:dPr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对任意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𝜀</m:t>
                    </m:r>
                    <m:r>
                      <a:rPr lang="en-US" altLang="zh-CN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zh-CN" altLang="en-US" dirty="0" smtClean="0"/>
                  <a:t>，存在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r>
                      <a:rPr lang="en-US" altLang="zh-CN" b="0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zh-CN" altLang="en-US" dirty="0" smtClean="0"/>
                  <a:t>，使得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&lt;</m:t>
                      </m:r>
                      <m:r>
                        <a:rPr lang="zh-CN" altLang="en-US" b="0" i="1" smtClean="0">
                          <a:latin typeface="Cambria Math"/>
                        </a:rPr>
                        <m:t>𝜀</m:t>
                      </m:r>
                    </m:oMath>
                  </m:oMathPara>
                </a14:m>
                <a:endParaRPr lang="en-US" altLang="zh-CN" b="0" dirty="0" smtClean="0"/>
              </a:p>
              <a:p>
                <a:r>
                  <a:rPr lang="zh-CN" altLang="en-US" dirty="0" smtClean="0"/>
                  <a:t>所以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𝐿</m:t>
                      </m:r>
                      <m:r>
                        <a:rPr lang="en-US" altLang="zh-CN" b="0" i="1" smtClean="0">
                          <a:latin typeface="Cambria Math"/>
                        </a:rPr>
                        <m:t>&gt;</m:t>
                      </m:r>
                      <m:r>
                        <a:rPr lang="en-US" altLang="zh-CN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+1−</m:t>
                      </m:r>
                      <m:r>
                        <a:rPr lang="zh-CN" altLang="en-US" b="0" i="1" smtClean="0">
                          <a:latin typeface="Cambria Math"/>
                        </a:rPr>
                        <m:t>𝜀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" y="2764971"/>
                <a:ext cx="8919482" cy="2031325"/>
              </a:xfrm>
              <a:prstGeom prst="rect">
                <a:avLst/>
              </a:prstGeom>
              <a:blipFill rotWithShape="1">
                <a:blip r:embed="rId3"/>
                <a:stretch>
                  <a:fillRect l="-615" t="-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07571" y="34725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44" y="3780633"/>
            <a:ext cx="3351013" cy="2386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0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第四章重点总结</a:t>
            </a: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xmlns="" id="{4C174DE6-B895-4710-BE74-FF61A2A1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xmlns="" id="{8F136FC3-D7AB-45D0-B7D2-DC551CA5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5108" y="6581415"/>
            <a:ext cx="808892" cy="276585"/>
          </a:xfrm>
        </p:spPr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16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">
                <a:extLst>
                  <a:ext uri="{FF2B5EF4-FFF2-40B4-BE49-F238E27FC236}">
                    <a16:creationId xmlns="" xmlns:a16="http://schemas.microsoft.com/office/drawing/2014/main" id="{61D27FE1-90B4-4DB9-84CE-291C4DC99A3F}"/>
                  </a:ext>
                </a:extLst>
              </p:cNvPr>
              <p:cNvSpPr txBox="1"/>
              <p:nvPr/>
            </p:nvSpPr>
            <p:spPr>
              <a:xfrm>
                <a:off x="167714" y="1097549"/>
                <a:ext cx="8898227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信道容量</a:t>
                </a:r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1600" b="1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1" i="1" kern="0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600" b="1" i="1" kern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1600" b="1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sz="1600" b="1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1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1600" b="1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1600" b="1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  <m:r>
                            <a:rPr lang="en-US" altLang="zh-CN" sz="1600" b="1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1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sz="1600" b="1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1600" b="1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altLang="zh-CN" sz="1600" b="1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1600" b="1" kern="0" dirty="0">
                  <a:solidFill>
                    <a:sysClr val="windowText" lastClr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例子</a:t>
                </a:r>
                <a:endParaRPr lang="en-US" altLang="zh-CN" sz="1600" b="1" kern="0" dirty="0">
                  <a:solidFill>
                    <a:sysClr val="windowText" lastClr="0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zh-CN" altLang="en-US" sz="1600" b="1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二元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对称信道：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kern="0" dirty="0">
                    <a:solidFill>
                      <a:srgbClr val="FF0000"/>
                    </a:solidFill>
                  </a:rPr>
                  <a:t>二元擦除信道：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160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zh-CN" altLang="en-US" sz="16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对称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信道：</a:t>
                </a:r>
                <a14:m>
                  <m:oMath xmlns:m="http://schemas.openxmlformats.org/officeDocument/2006/math">
                    <m:r>
                      <a:rPr lang="en-US" altLang="zh-CN" sz="16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altLang="zh-CN" sz="1600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600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zh-CN" sz="1600" kern="0" dirty="0">
                    <a:solidFill>
                      <a:sysClr val="windowText" lastClr="000000"/>
                    </a:solidFill>
                  </a:rPr>
                  <a:t>(</a:t>
                </a:r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转移矩阵的行</a:t>
                </a:r>
                <a:r>
                  <a:rPr lang="en-US" altLang="zh-CN" sz="1600" kern="0" dirty="0">
                    <a:solidFill>
                      <a:sysClr val="windowText" lastClr="0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" name="文本框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1D27FE1-90B4-4DB9-84CE-291C4DC99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14" y="1097549"/>
                <a:ext cx="8898227" cy="1677382"/>
              </a:xfrm>
              <a:prstGeom prst="rect">
                <a:avLst/>
              </a:prstGeom>
              <a:blipFill rotWithShape="1">
                <a:blip r:embed="rId2"/>
                <a:stretch>
                  <a:fillRect l="-274" t="-1818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8">
                <a:extLst>
                  <a:ext uri="{FF2B5EF4-FFF2-40B4-BE49-F238E27FC236}">
                    <a16:creationId xmlns="" xmlns:a16="http://schemas.microsoft.com/office/drawing/2014/main" id="{7A32E0AA-5F58-40A0-A2D6-992F0EFD6B70}"/>
                  </a:ext>
                </a:extLst>
              </p:cNvPr>
              <p:cNvSpPr txBox="1"/>
              <p:nvPr/>
            </p:nvSpPr>
            <p:spPr>
              <a:xfrm>
                <a:off x="167714" y="2791053"/>
                <a:ext cx="10290048" cy="4066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600" b="1" kern="0" dirty="0">
                    <a:solidFill>
                      <a:sysClr val="windowText" lastClr="000000"/>
                    </a:solidFill>
                  </a:rPr>
                  <a:t>C</a:t>
                </a:r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的性质</a:t>
                </a:r>
                <a:endParaRPr lang="en-US" altLang="zh-CN" sz="1600" b="1" kern="0" dirty="0">
                  <a:solidFill>
                    <a:sysClr val="windowText" lastClr="0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600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1600" i="1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func>
                                  <m:funcPr>
                                    <m:ctrlPr>
                                      <a:rPr lang="en-US" altLang="zh-CN" sz="1600" i="1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1600" i="1" kern="0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i="1" kern="0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16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连续凹函数</a:t>
                </a:r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联合典型性</a:t>
                </a:r>
                <a:endParaRPr lang="en-US" altLang="zh-CN" sz="1600" b="1" kern="0" dirty="0">
                  <a:solidFill>
                    <a:sysClr val="windowText" lastClr="000000"/>
                  </a:solidFill>
                </a:endParaRPr>
              </a:p>
              <a:p>
                <a:pPr>
                  <a:defRPr/>
                </a:pPr>
                <a:r>
                  <a:rPr lang="en-US" altLang="zh-CN" sz="1600" kern="0" dirty="0">
                    <a:solidFill>
                      <a:sysClr val="windowText" lastClr="000000"/>
                    </a:solidFill>
                  </a:rPr>
                  <a:t>	</a:t>
                </a:r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服从分布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联合典型序列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zh-CN" altLang="en-US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集合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zh-CN" altLang="en-US" sz="16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sz="1600" kern="0" dirty="0">
                    <a:solidFill>
                      <a:sysClr val="windowText" lastClr="000000"/>
                    </a:solidFill>
                  </a:rPr>
                  <a:t>: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  <m:sup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6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16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6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16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6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16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sz="16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16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600" i="1" ker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1600" i="1" kern="0">
                                      <a:solidFill>
                                        <a:sysClr val="windowText" lastClr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1600" i="1" ker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16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CN" sz="16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600" i="1" ker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altLang="zh-CN" sz="16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6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1600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16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CN" sz="16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>
                  <a:defRPr/>
                </a:pPr>
                <a:r>
                  <a:rPr lang="en-US" altLang="zh-CN" sz="1600" kern="0" dirty="0">
                    <a:solidFill>
                      <a:sysClr val="windowText" lastClr="000000"/>
                    </a:solidFill>
                  </a:rPr>
                  <a:t>	</a:t>
                </a:r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algn="ctr">
                  <a:defRPr/>
                </a:pPr>
                <a:endParaRPr lang="en-US" altLang="zh-CN" kern="0" dirty="0">
                  <a:solidFill>
                    <a:sysClr val="windowText" lastClr="000000"/>
                  </a:solidFill>
                </a:endParaRPr>
              </a:p>
              <a:p>
                <a:pPr algn="ctr">
                  <a:defRPr/>
                </a:pPr>
                <a:endParaRPr lang="en-US" altLang="zh-CN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文本框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32E0AA-5F58-40A0-A2D6-992F0EFD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14" y="2791053"/>
                <a:ext cx="10290048" cy="4066947"/>
              </a:xfrm>
              <a:prstGeom prst="rect">
                <a:avLst/>
              </a:prstGeom>
              <a:blipFill rotWithShape="1">
                <a:blip r:embed="rId3"/>
                <a:stretch>
                  <a:fillRect l="-237" t="-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24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第四章重点总结</a:t>
            </a: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xmlns="" id="{4C174DE6-B895-4710-BE74-FF61A2A1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xmlns="" id="{8F136FC3-D7AB-45D0-B7D2-DC551CA5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5108" y="6581415"/>
            <a:ext cx="808892" cy="276585"/>
          </a:xfrm>
        </p:spPr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17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3">
                <a:extLst>
                  <a:ext uri="{FF2B5EF4-FFF2-40B4-BE49-F238E27FC236}">
                    <a16:creationId xmlns="" xmlns:a16="http://schemas.microsoft.com/office/drawing/2014/main" id="{EE52FB3F-402E-4A7E-BAAC-BF00786B97D9}"/>
                  </a:ext>
                </a:extLst>
              </p:cNvPr>
              <p:cNvSpPr txBox="1"/>
              <p:nvPr/>
            </p:nvSpPr>
            <p:spPr>
              <a:xfrm>
                <a:off x="0" y="1050256"/>
                <a:ext cx="9043639" cy="1604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联合</a:t>
                </a:r>
                <a:r>
                  <a:rPr lang="en-US" altLang="zh-CN" sz="1600" b="1" kern="0" dirty="0">
                    <a:solidFill>
                      <a:sysClr val="windowText" lastClr="000000"/>
                    </a:solidFill>
                  </a:rPr>
                  <a:t>AEP: </a:t>
                </a:r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600" b="1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1600" b="1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1600" b="1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b="1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sz="1600" b="1" kern="0" dirty="0" err="1">
                    <a:solidFill>
                      <a:sysClr val="windowText" lastClr="000000"/>
                    </a:solidFill>
                  </a:rPr>
                  <a:t>i.i.d.</a:t>
                </a:r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服从分布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且长度为</a:t>
                </a:r>
                <a14:m>
                  <m:oMath xmlns:m="http://schemas.openxmlformats.org/officeDocument/2006/math">
                    <m:r>
                      <a:rPr lang="en-US" altLang="zh-CN" sz="1600" b="1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sz="1600" b="1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序列，则</a:t>
                </a:r>
                <a:endParaRPr lang="en-US" altLang="zh-CN" sz="1600" b="1" kern="0" dirty="0">
                  <a:solidFill>
                    <a:sysClr val="windowText" lastClr="0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600" i="1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zh-CN" sz="1600" i="1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1600" i="1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altLang="zh-CN" sz="1600" i="1" kern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)→1,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i="1" kern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1600" i="1" kern="0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zh-CN" altLang="en-US" sz="1600" i="1" kern="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如果</m:t>
                    </m:r>
                    <m:d>
                      <m:dPr>
                        <m:ctrlP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i="1" kern="0" dirty="0" smtClea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 kern="0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6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600" i="1" kern="0" dirty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600" i="1" kern="0" dirty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 kern="0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1600" i="1" kern="0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6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6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sz="16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60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，则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1600" i="1" kern="0">
                                    <a:solidFill>
                                      <a:sysClr val="windowText" lastClr="0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1600" i="1" ker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 ker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altLang="zh-CN" sz="1600" i="1" ker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altLang="zh-CN" sz="1600" i="1" ker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altLang="zh-CN" sz="1600" i="1" ker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 ker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altLang="zh-CN" sz="1600" i="1" ker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d>
                          <m:dPr>
                            <m:ctrlP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altLang="zh-CN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marL="0" lvl="1">
                  <a:defRPr/>
                </a:pPr>
                <a:endParaRPr lang="en-US" altLang="zh-CN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" name="文本框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E52FB3F-402E-4A7E-BAAC-BF00786B9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0256"/>
                <a:ext cx="9043639" cy="1604670"/>
              </a:xfrm>
              <a:prstGeom prst="rect">
                <a:avLst/>
              </a:prstGeom>
              <a:blipFill rotWithShape="1">
                <a:blip r:embed="rId2"/>
                <a:stretch>
                  <a:fillRect l="-202" t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4">
                <a:extLst>
                  <a:ext uri="{FF2B5EF4-FFF2-40B4-BE49-F238E27FC236}">
                    <a16:creationId xmlns="" xmlns:a16="http://schemas.microsoft.com/office/drawing/2014/main" id="{E0E9800B-7929-4841-B8F8-D661CF5F89F7}"/>
                  </a:ext>
                </a:extLst>
              </p:cNvPr>
              <p:cNvSpPr txBox="1"/>
              <p:nvPr/>
            </p:nvSpPr>
            <p:spPr>
              <a:xfrm>
                <a:off x="55905" y="2363128"/>
                <a:ext cx="8987734" cy="1087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b="1" kern="0" dirty="0">
                    <a:solidFill>
                      <a:srgbClr val="FF0000"/>
                    </a:solidFill>
                  </a:rPr>
                  <a:t>信道编码定理</a:t>
                </a:r>
                <a:endParaRPr lang="en-US" altLang="zh-CN" sz="1600" b="1" kern="0" dirty="0">
                  <a:solidFill>
                    <a:srgbClr val="FF0000"/>
                  </a:solidFill>
                </a:endParaRPr>
              </a:p>
              <a:p>
                <a:pPr marL="0" lvl="1">
                  <a:defRPr/>
                </a:pPr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所有小于信道容量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的码率都是可达的，而所有大于信道容量的码率是不可达的；也就是说，对任意的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存在误差概率满足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的一个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𝑛𝑅</m:t>
                        </m:r>
                      </m:sup>
                    </m:sSup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码序列。反之，如果码率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zh-CN" altLang="en-US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那么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1600" i="1" kern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将远离</a:t>
                </a:r>
                <a:r>
                  <a:rPr lang="en-US" altLang="zh-CN" sz="1600" kern="0" dirty="0">
                    <a:solidFill>
                      <a:sysClr val="windowText" lastClr="000000"/>
                    </a:solidFill>
                  </a:rPr>
                  <a:t>0</a:t>
                </a:r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。</a:t>
                </a:r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0E9800B-7929-4841-B8F8-D661CF5F8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5" y="2363128"/>
                <a:ext cx="8987734" cy="1087477"/>
              </a:xfrm>
              <a:prstGeom prst="rect">
                <a:avLst/>
              </a:prstGeom>
              <a:blipFill rotWithShape="1">
                <a:blip r:embed="rId3"/>
                <a:stretch>
                  <a:fillRect l="-339" t="-2809" b="-7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5">
                <a:extLst>
                  <a:ext uri="{FF2B5EF4-FFF2-40B4-BE49-F238E27FC236}">
                    <a16:creationId xmlns="" xmlns:a16="http://schemas.microsoft.com/office/drawing/2014/main" id="{236FB9C5-FE2D-4A1E-80D5-BDFCC6168E6D}"/>
                  </a:ext>
                </a:extLst>
              </p:cNvPr>
              <p:cNvSpPr txBox="1"/>
              <p:nvPr/>
            </p:nvSpPr>
            <p:spPr>
              <a:xfrm>
                <a:off x="55905" y="3450605"/>
                <a:ext cx="89877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反馈容量</a:t>
                </a:r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marL="0" lvl="1">
                  <a:defRPr/>
                </a:pPr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对于离散无记忆信道，反馈并不能增加信道容量，即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𝐹𝐵</m:t>
                        </m:r>
                      </m:sub>
                    </m:sSub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3" name="文本框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6FB9C5-FE2D-4A1E-80D5-BDFCC616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5" y="3450605"/>
                <a:ext cx="8987734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339" t="-5208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6">
                <a:extLst>
                  <a:ext uri="{FF2B5EF4-FFF2-40B4-BE49-F238E27FC236}">
                    <a16:creationId xmlns="" xmlns:a16="http://schemas.microsoft.com/office/drawing/2014/main" id="{E50C64CD-5301-4181-A970-D48F5682B012}"/>
                  </a:ext>
                </a:extLst>
              </p:cNvPr>
              <p:cNvSpPr txBox="1"/>
              <p:nvPr/>
            </p:nvSpPr>
            <p:spPr>
              <a:xfrm>
                <a:off x="55905" y="4023064"/>
                <a:ext cx="9043639" cy="2766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b="1" kern="0" dirty="0">
                    <a:solidFill>
                      <a:sysClr val="windowText" lastClr="000000"/>
                    </a:solidFill>
                  </a:rPr>
                  <a:t>最大熵：</a:t>
                </a:r>
                <a:endParaRPr lang="en-US" altLang="zh-CN" sz="1600" b="1" kern="0" dirty="0">
                  <a:solidFill>
                    <a:sysClr val="windowText" lastClr="000000"/>
                  </a:solidFill>
                </a:endParaRPr>
              </a:p>
              <a:p>
                <a:pPr>
                  <a:defRPr/>
                </a:pPr>
                <a:r>
                  <a:rPr lang="en-US" altLang="zh-CN" sz="1600" b="1" kern="0" dirty="0">
                    <a:solidFill>
                      <a:sysClr val="windowText" lastClr="0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1600" b="1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𝒎𝒂</m:t>
                    </m:r>
                    <m:sSub>
                      <m:sSubPr>
                        <m:ctrlP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1600" b="1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1600" b="1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sz="1600" b="1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b="1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altLang="zh-CN" sz="160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600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sz="160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1600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160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600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2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1600" kern="0" dirty="0">
                    <a:solidFill>
                      <a:sysClr val="windowText" lastClr="000000"/>
                    </a:solidFill>
                  </a:rPr>
                  <a:t>AWGN</a:t>
                </a:r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信道：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l-GR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且满足功率限制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</m:oMath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sz="16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altLang="zh-CN" sz="16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16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比特</m:t>
                          </m:r>
                          <m: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zh-CN" altLang="en-US" sz="1600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传输</m:t>
                          </m:r>
                        </m:e>
                      </m:func>
                    </m:oMath>
                  </m:oMathPara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带宽有限的可加高斯白噪声信道：带宽为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zh-CN" altLang="en-US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双边功率谱密度为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 kern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1600" i="1" kern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1600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kern="0" dirty="0">
                    <a:solidFill>
                      <a:sysClr val="windowText" lastClr="000000"/>
                    </a:solidFill>
                  </a:rPr>
                  <a:t>信号功率为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600" kern="0" dirty="0">
                    <a:solidFill>
                      <a:sysClr val="windowText" lastClr="000000"/>
                    </a:solidFill>
                  </a:rPr>
                  <a:t>,</a:t>
                </a:r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 kern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altLang="zh-CN" sz="1600" i="1" kern="0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kern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sz="16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1600" i="1" kern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kern="0" dirty="0">
                  <a:solidFill>
                    <a:sysClr val="windowText" lastClr="000000"/>
                  </a:solidFill>
                </a:endParaRPr>
              </a:p>
              <a:p>
                <a:pPr algn="ctr">
                  <a:defRPr/>
                </a:pPr>
                <a:endParaRPr lang="en-US" altLang="zh-CN" kern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" name="文本框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50C64CD-5301-4181-A970-D48F5682B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5" y="4023064"/>
                <a:ext cx="9043639" cy="2766911"/>
              </a:xfrm>
              <a:prstGeom prst="rect">
                <a:avLst/>
              </a:prstGeom>
              <a:blipFill rotWithShape="1">
                <a:blip r:embed="rId5"/>
                <a:stretch>
                  <a:fillRect l="-202" t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23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 smtClean="0"/>
              <a:t>：信道容量计算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18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8" y="1232887"/>
            <a:ext cx="5260521" cy="11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4">
                <a:extLst>
                  <a:ext uri="{FF2B5EF4-FFF2-40B4-BE49-F238E27FC236}">
                    <a16:creationId xmlns="" xmlns:a16="http://schemas.microsoft.com/office/drawing/2014/main" id="{1ECC1D77-5333-49E7-85A4-238E6EAF7272}"/>
                  </a:ext>
                </a:extLst>
              </p:cNvPr>
              <p:cNvSpPr txBox="1"/>
              <p:nvPr/>
            </p:nvSpPr>
            <p:spPr>
              <a:xfrm>
                <a:off x="103690" y="2395537"/>
                <a:ext cx="8058912" cy="9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解：</a:t>
                </a:r>
              </a:p>
              <a:p>
                <a:r>
                  <a:rPr lang="zh-CN" altLang="en-US" sz="16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（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）输入等概时达到信道容量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altLang="zh-CN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sz="16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6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num>
                      <m:den>
                        <m:r>
                          <a:rPr lang="en-US" altLang="zh-CN" sz="16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=0.04 </m:t>
                    </m:r>
                    <m:r>
                      <a:rPr lang="en-US" altLang="zh-CN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endParaRPr lang="en-US" altLang="zh-CN" sz="16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sz="16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（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1600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ECC1D77-5333-49E7-85A4-238E6EAF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0" y="2395537"/>
                <a:ext cx="8058912" cy="946221"/>
              </a:xfrm>
              <a:prstGeom prst="rect">
                <a:avLst/>
              </a:prstGeom>
              <a:blipFill rotWithShape="1">
                <a:blip r:embed="rId3"/>
                <a:stretch>
                  <a:fillRect l="-378" t="-258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3001"/>
            <a:ext cx="4550229" cy="2673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543" y="3682466"/>
            <a:ext cx="4713514" cy="2514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3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2. Z</a:t>
            </a:r>
            <a:r>
              <a:rPr lang="zh-CN" altLang="en-US" sz="2400" dirty="0" smtClean="0"/>
              <a:t>信道的信道容量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19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2" y="1311728"/>
            <a:ext cx="77057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9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第三章</a:t>
            </a:r>
            <a:r>
              <a:rPr lang="zh-CN" altLang="en-US" dirty="0">
                <a:solidFill>
                  <a:schemeClr val="bg1"/>
                </a:solidFill>
              </a:rPr>
              <a:t>重点总结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xmlns="" id="{26773830-D54C-4D94-A631-2C88B6BE3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242" y="1132481"/>
                <a:ext cx="8142488" cy="47488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AEP</a:t>
                </a: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zh-CN" altLang="en-US" dirty="0" smtClean="0"/>
                  <a:t>“几乎一切事件都令人等同的意外。”具体讲，若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为服从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的</a:t>
                </a:r>
                <a:r>
                  <a:rPr lang="en-US" altLang="zh-CN" dirty="0" err="1" smtClean="0"/>
                  <a:t>i.i.d</a:t>
                </a:r>
                <a:r>
                  <a:rPr lang="zh-CN" altLang="en-US" dirty="0" smtClean="0"/>
                  <a:t>序列，则</a:t>
                </a:r>
                <a:endParaRPr lang="en-US" altLang="zh-CN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/>
                        </a:rPr>
                        <m:t>      </m:t>
                      </m:r>
                      <m:r>
                        <a:rPr lang="zh-CN" altLang="en-US" i="1">
                          <a:latin typeface="Cambria Math"/>
                        </a:rPr>
                        <m:t>依概率</m:t>
                      </m:r>
                    </m:oMath>
                  </m:oMathPara>
                </a14:m>
                <a:endParaRPr lang="en-US" altLang="zh-CN" dirty="0"/>
              </a:p>
              <a:p>
                <a:pPr lvl="0"/>
                <a:r>
                  <a:rPr lang="zh-CN" altLang="en-US" b="1" dirty="0" smtClean="0">
                    <a:solidFill>
                      <a:prstClr val="black"/>
                    </a:solidFill>
                  </a:rPr>
                  <a:t>典型集：</a:t>
                </a:r>
                <a:endParaRPr lang="en-US" altLang="zh-CN" b="1" dirty="0" smtClean="0">
                  <a:solidFill>
                    <a:prstClr val="black"/>
                  </a:solidFill>
                </a:endParaRPr>
              </a:p>
              <a:p>
                <a:pPr lvl="1"/>
                <a:r>
                  <a:rPr lang="zh-CN" altLang="en-US" dirty="0"/>
                  <a:t>典型</a:t>
                </a:r>
                <a:r>
                  <a:rPr lang="zh-CN" altLang="en-US" dirty="0" smtClean="0"/>
                  <a:t>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𝜀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𝑛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为满足如下条件的序列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的集合</a:t>
                </a:r>
                <a:endParaRPr lang="en-US" altLang="zh-CN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𝜀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≤</m:t>
                      </m:r>
                      <m:r>
                        <a:rPr lang="en-US" altLang="zh-CN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r>
                  <a:rPr lang="zh-CN" altLang="en-US" b="1" dirty="0" smtClean="0"/>
                  <a:t>典型集的性质</a:t>
                </a:r>
                <a:endParaRPr lang="en-US" altLang="zh-CN" b="1" dirty="0"/>
              </a:p>
              <a:p>
                <a:pPr marL="342900" lvl="1" indent="0">
                  <a:buNone/>
                </a:pPr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典型集选择的一致性理论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6773830-D54C-4D94-A631-2C88B6BE3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242" y="1132481"/>
                <a:ext cx="8142488" cy="4748807"/>
              </a:xfrm>
              <a:blipFill rotWithShape="1">
                <a:blip r:embed="rId2"/>
                <a:stretch>
                  <a:fillRect l="-749" t="-2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页脚占位符 9">
            <a:extLst>
              <a:ext uri="{FF2B5EF4-FFF2-40B4-BE49-F238E27FC236}">
                <a16:creationId xmlns:a16="http://schemas.microsoft.com/office/drawing/2014/main" xmlns="" id="{4C174DE6-B895-4710-BE74-FF61A2A1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应用信息论基础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xmlns="" id="{8F136FC3-D7AB-45D0-B7D2-DC551CA5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5108" y="6581415"/>
            <a:ext cx="808892" cy="276585"/>
          </a:xfrm>
        </p:spPr>
        <p:txBody>
          <a:bodyPr/>
          <a:lstStyle/>
          <a:p>
            <a:fld id="{25A4F9DE-675B-41F1-A33F-FD4F3A57E7C2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6" y="3678488"/>
            <a:ext cx="6242956" cy="175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924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2. Z</a:t>
            </a:r>
            <a:r>
              <a:rPr lang="zh-CN" altLang="en-US" sz="2400" dirty="0" smtClean="0"/>
              <a:t>信道的信道容量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20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78" y="1074056"/>
            <a:ext cx="6565900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03" y="5262335"/>
            <a:ext cx="649287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88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3-</a:t>
            </a:r>
            <a:r>
              <a:rPr lang="zh-CN" altLang="en-US" sz="2400" dirty="0" smtClean="0"/>
              <a:t>对称删除信道的信道容量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0" y="1447799"/>
            <a:ext cx="8271109" cy="360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1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3-</a:t>
            </a:r>
            <a:r>
              <a:rPr lang="zh-CN" altLang="en-US" sz="2400" dirty="0" smtClean="0"/>
              <a:t>对称删除信道的信道容量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22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1216216"/>
            <a:ext cx="9056914" cy="129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14" y="2198460"/>
            <a:ext cx="8445471" cy="315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92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4-</a:t>
            </a:r>
            <a:r>
              <a:rPr lang="zh-CN" altLang="en-US" sz="2400" dirty="0" smtClean="0"/>
              <a:t>联合典型序列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23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" y="4265838"/>
            <a:ext cx="862965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183822"/>
            <a:ext cx="90773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" y="2517322"/>
            <a:ext cx="90011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774" y="3526972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解：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5-</a:t>
            </a:r>
            <a:r>
              <a:rPr lang="zh-CN" altLang="en-US" sz="2400" dirty="0" smtClean="0"/>
              <a:t>和信道的信道容量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24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5296"/>
            <a:ext cx="90678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7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5-</a:t>
            </a:r>
            <a:r>
              <a:rPr lang="zh-CN" altLang="en-US" sz="2400" dirty="0" smtClean="0"/>
              <a:t>和信道的信道容量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25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21228" y="1284512"/>
                <a:ext cx="60851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prstClr val="black"/>
                    </a:solidFill>
                  </a:rPr>
                  <a:t>条件互信息</a:t>
                </a:r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28" y="1284512"/>
                <a:ext cx="6085114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902" t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2449" y="1930843"/>
                <a:ext cx="77078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解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:</a:t>
                </a:r>
              </a:p>
              <a:p>
                <a:r>
                  <a:rPr lang="zh-CN" altLang="en-US" dirty="0" smtClean="0">
                    <a:solidFill>
                      <a:prstClr val="black"/>
                    </a:solidFill>
                  </a:rPr>
                  <a:t>利用和信道传输信息时，假设每次只使用其中一条信道发送，设随机变量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prstClr val="black"/>
                        </a:solidFill>
                        <a:latin typeface="Cambria Math"/>
                      </a:rPr>
                      <m:t>𝜃</m:t>
                    </m:r>
                  </m:oMath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49" y="1930843"/>
                <a:ext cx="7707879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632" t="-7547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81" y="2866175"/>
            <a:ext cx="3224213" cy="6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6828" y="3624942"/>
                <a:ext cx="8171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prstClr val="black"/>
                    </a:solidFill>
                  </a:rPr>
                  <a:t>由于两个信道的输入字母表不同，输出字母表也不同，因此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prstClr val="black"/>
                        </a:solidFill>
                        <a:latin typeface="Cambria Math"/>
                      </a:rPr>
                      <m:t>𝜃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可由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唯一确定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8" y="3624942"/>
                <a:ext cx="817114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72" t="-13333" r="-746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3402" y="4183797"/>
                <a:ext cx="603222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=2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02" y="4183797"/>
                <a:ext cx="6032229" cy="9233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0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5-</a:t>
            </a:r>
            <a:r>
              <a:rPr lang="zh-CN" altLang="en-US" sz="2400" dirty="0" smtClean="0"/>
              <a:t>和信道的信道容量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26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35" y="1698172"/>
            <a:ext cx="7446451" cy="361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01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6-</a:t>
            </a:r>
            <a:r>
              <a:rPr lang="zh-CN" altLang="en-US" sz="2400" dirty="0"/>
              <a:t>级</a:t>
            </a:r>
            <a:r>
              <a:rPr lang="zh-CN" altLang="en-US" sz="2400" dirty="0" smtClean="0"/>
              <a:t>联信道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27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0" y="1861457"/>
            <a:ext cx="8414580" cy="220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8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6-</a:t>
            </a:r>
            <a:r>
              <a:rPr lang="zh-CN" altLang="en-US" sz="2400" dirty="0"/>
              <a:t>级</a:t>
            </a:r>
            <a:r>
              <a:rPr lang="zh-CN" altLang="en-US" sz="2400" dirty="0" smtClean="0"/>
              <a:t>联信道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28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8545"/>
            <a:ext cx="5057861" cy="5631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43" y="1157281"/>
            <a:ext cx="4604657" cy="1060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43" y="2628810"/>
            <a:ext cx="4131129" cy="145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37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7-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29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2" y="1219200"/>
            <a:ext cx="7534748" cy="518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0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第三章</a:t>
            </a:r>
            <a:r>
              <a:rPr lang="zh-CN" altLang="en-US" dirty="0">
                <a:solidFill>
                  <a:schemeClr val="bg1"/>
                </a:solidFill>
              </a:rPr>
              <a:t>重点总结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xmlns="" id="{26773830-D54C-4D94-A631-2C88B6BE3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242" y="1132481"/>
                <a:ext cx="8142488" cy="4748807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altLang="zh-CN" sz="1700" b="1" dirty="0" smtClean="0">
                    <a:latin typeface="Times New Roman" pitchFamily="18" charset="0"/>
                    <a:cs typeface="Times New Roman" pitchFamily="18" charset="0"/>
                  </a:rPr>
                  <a:t>Kraft</a:t>
                </a:r>
                <a:r>
                  <a:rPr lang="zh-CN" altLang="en-US" sz="1700" b="1" dirty="0" smtClean="0">
                    <a:latin typeface="Times New Roman" pitchFamily="18" charset="0"/>
                    <a:cs typeface="Times New Roman" pitchFamily="18" charset="0"/>
                  </a:rPr>
                  <a:t>不等式：</a:t>
                </a:r>
                <a:r>
                  <a:rPr lang="zh-CN" altLang="en-US" sz="1700" dirty="0" smtClean="0">
                    <a:latin typeface="Times New Roman" pitchFamily="18" charset="0"/>
                    <a:cs typeface="Times New Roman" pitchFamily="18" charset="0"/>
                  </a:rPr>
                  <a:t>唯一可译码的 充要条件</a:t>
                </a:r>
                <a:endParaRPr lang="en-US" altLang="zh-CN" sz="17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170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700" b="0" i="1" smtClean="0">
                              <a:latin typeface="Cambria Math"/>
                              <a:cs typeface="Times New Roman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700" i="1" smtClean="0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700" b="0" i="1" smtClean="0">
                                  <a:latin typeface="Cambria Math"/>
                                  <a:cs typeface="Times New Roman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1700" b="0" i="1" smtClean="0">
                                  <a:latin typeface="Cambria Math"/>
                                  <a:cs typeface="Times New Roman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700" i="1" smtClean="0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17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altLang="zh-CN" sz="1700" b="0" i="1" smtClean="0">
                          <a:latin typeface="Cambria Math"/>
                          <a:cs typeface="Times New Roman" pitchFamily="18" charset="0"/>
                        </a:rPr>
                        <m:t>≤1</m:t>
                      </m:r>
                    </m:oMath>
                  </m:oMathPara>
                </a14:m>
                <a:endParaRPr lang="en-US" altLang="zh-CN" sz="17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0"/>
                <a:r>
                  <a:rPr lang="zh-CN" altLang="en-US" sz="1700" b="1" dirty="0" smtClean="0">
                    <a:solidFill>
                      <a:prstClr val="black"/>
                    </a:solidFill>
                  </a:rPr>
                  <a:t>数据压缩的熵界</a:t>
                </a:r>
                <a:endParaRPr lang="en-US" altLang="zh-CN" sz="1700" b="1" dirty="0" smtClean="0">
                  <a:solidFill>
                    <a:prstClr val="black"/>
                  </a:solidFill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b="0" i="1" smtClean="0">
                          <a:latin typeface="Cambria Math"/>
                        </a:rPr>
                        <m:t>𝐿</m:t>
                      </m:r>
                      <m:r>
                        <a:rPr lang="en-US" altLang="zh-CN" sz="17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7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altLang="zh-CN" sz="17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700" b="0" i="1" smtClean="0">
                              <a:latin typeface="Cambria Math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altLang="zh-CN" sz="17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17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sz="17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700" dirty="0"/>
              </a:p>
              <a:p>
                <a:r>
                  <a:rPr lang="zh-CN" altLang="en-US" sz="1700" b="1" dirty="0"/>
                  <a:t>香</a:t>
                </a:r>
                <a:r>
                  <a:rPr lang="zh-CN" altLang="en-US" sz="1700" b="1" dirty="0" smtClean="0"/>
                  <a:t>农码</a:t>
                </a:r>
                <a:endParaRPr lang="en-US" altLang="zh-CN" sz="1700" b="1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700" b="0" i="1" dirty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1700" b="0" i="1" dirty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sz="1700" b="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CN" sz="170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7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dirty="0">
                                  <a:latin typeface="Cambria Math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zh-CN" sz="1700" b="0" i="1" dirty="0" smtClean="0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1700" i="1" dirty="0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700" b="0" i="1" dirty="0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70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b="0" i="1" dirty="0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700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1700" i="1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700" b="0" i="1" smtClean="0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7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1700" b="0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sz="1700" b="0" i="1" smtClea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1700" b="0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sz="1700" b="0" i="1" smtClean="0">
                          <a:latin typeface="Cambria Math"/>
                        </a:rPr>
                        <m:t>&lt;</m:t>
                      </m:r>
                      <m:sSub>
                        <m:sSubPr>
                          <m:ctrlPr>
                            <a:rPr lang="en-US" altLang="zh-CN" sz="17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7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700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altLang="zh-CN" sz="17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7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1700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altLang="zh-CN" sz="1700" dirty="0" smtClean="0"/>
              </a:p>
              <a:p>
                <a:r>
                  <a:rPr lang="zh-CN" altLang="en-US" sz="1700" b="1" dirty="0" smtClean="0"/>
                  <a:t>哈夫曼码</a:t>
                </a:r>
                <a:endParaRPr lang="en-US" altLang="zh-CN" sz="1700" b="1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7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17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17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sz="17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sz="170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7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7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700" i="1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700" i="1"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sz="1700" i="1">
                                          <a:latin typeface="Cambria Math"/>
                                          <a:cs typeface="Times New Roman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700" i="1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altLang="zh-CN" sz="1700" i="1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700" i="1"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700" i="1"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700" i="1"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  <m:r>
                                <a:rPr lang="en-US" altLang="zh-CN" sz="1700" i="1">
                                  <a:latin typeface="Cambria Math"/>
                                  <a:cs typeface="Times New Roman" pitchFamily="18" charset="0"/>
                                </a:rPr>
                                <m:t>≤1</m:t>
                              </m:r>
                              <m:r>
                                <m:rPr>
                                  <m:nor/>
                                </m:rPr>
                                <a:rPr lang="en-US" altLang="zh-CN" sz="1700" dirty="0">
                                  <a:latin typeface="Times New Roman" pitchFamily="18" charset="0"/>
                                  <a:cs typeface="Times New Roman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17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7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7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7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700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17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17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700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17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1700" i="1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700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7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1700" i="1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1700" i="1">
                              <a:latin typeface="Cambria Math"/>
                            </a:rPr>
                            <m:t>≤</m:t>
                          </m:r>
                          <m:r>
                            <a:rPr lang="en-US" altLang="zh-CN" sz="17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1700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sz="1700" i="1">
                          <a:latin typeface="Cambria Math"/>
                        </a:rPr>
                        <m:t>&lt;</m:t>
                      </m:r>
                      <m:sSub>
                        <m:sSubPr>
                          <m:ctrlPr>
                            <a:rPr lang="en-US" altLang="zh-CN" sz="17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70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700" i="1">
                              <a:latin typeface="Cambria Math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altLang="zh-CN" sz="17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1700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z="1700" i="1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altLang="zh-CN" sz="1700" b="1" dirty="0"/>
              </a:p>
              <a:p>
                <a:pPr marL="342900" lvl="1" indent="0">
                  <a:buNone/>
                </a:pPr>
                <a:endParaRPr lang="en-US" altLang="zh-CN" sz="1700" b="1" dirty="0" smtClean="0"/>
              </a:p>
              <a:p>
                <a:r>
                  <a:rPr lang="zh-CN" altLang="en-US" sz="1700" b="1" dirty="0" smtClean="0"/>
                  <a:t>随机过程</a:t>
                </a:r>
                <a:endParaRPr lang="en-US" altLang="zh-CN" sz="1700" b="1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0" i="1" smtClean="0">
                              <a:latin typeface="Cambria Math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sz="17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17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7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7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17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1700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7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7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17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1700" b="0" i="1" smtClean="0">
                                      <a:latin typeface="Cambria Math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sz="17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7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17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sz="1700" b="0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altLang="zh-CN" sz="1700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7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1700" b="0" i="1" smtClean="0">
                          <a:latin typeface="Cambria Math"/>
                        </a:rPr>
                        <m:t>&lt;</m:t>
                      </m:r>
                      <m:f>
                        <m:fPr>
                          <m:ctrlPr>
                            <a:rPr lang="en-US" altLang="zh-CN" sz="17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700" b="0" i="1" smtClean="0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7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7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7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7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7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700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17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700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7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a:rPr lang="en-US" altLang="zh-CN" sz="17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zh-CN" sz="17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17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7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1700" dirty="0" smtClean="0"/>
              </a:p>
              <a:p>
                <a:pPr marL="342900" lvl="1" indent="0">
                  <a:buNone/>
                </a:pPr>
                <a:r>
                  <a:rPr lang="zh-CN" altLang="en-US" sz="1700" dirty="0" smtClean="0"/>
                  <a:t>平稳过程</a:t>
                </a:r>
                <a:endParaRPr lang="en-US" altLang="zh-CN" sz="1700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700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7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zh-CN" sz="1700" b="0" i="1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en-US" altLang="zh-CN" sz="17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1700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1700" b="0" i="1" smtClean="0">
                              <a:latin typeface="Cambria Math"/>
                            </a:rPr>
                            <m:t>∞</m:t>
                          </m:r>
                        </m:sub>
                      </m:sSub>
                      <m:r>
                        <a:rPr lang="en-US" altLang="zh-CN" sz="17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17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17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b="1" dirty="0"/>
              </a:p>
              <a:p>
                <a:r>
                  <a:rPr lang="en-US" altLang="zh-CN" b="1" dirty="0" smtClean="0"/>
                  <a:t> </a:t>
                </a:r>
                <a:r>
                  <a:rPr lang="zh-CN" altLang="en-US" b="1" dirty="0" smtClean="0"/>
                  <a:t>竞争最优性</a:t>
                </a:r>
                <a:endParaRPr lang="en-US" altLang="zh-CN" b="1" dirty="0" smtClean="0"/>
              </a:p>
              <a:p>
                <a:pPr marL="342900" lvl="1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6773830-D54C-4D94-A631-2C88B6BE3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242" y="1132481"/>
                <a:ext cx="8142488" cy="4748807"/>
              </a:xfrm>
              <a:blipFill rotWithShape="1">
                <a:blip r:embed="rId2"/>
                <a:stretch>
                  <a:fillRect l="-524" t="-12323" b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页脚占位符 9">
            <a:extLst>
              <a:ext uri="{FF2B5EF4-FFF2-40B4-BE49-F238E27FC236}">
                <a16:creationId xmlns:a16="http://schemas.microsoft.com/office/drawing/2014/main" xmlns="" id="{4C174DE6-B895-4710-BE74-FF61A2A1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应用信息论基础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xmlns="" id="{8F136FC3-D7AB-45D0-B7D2-DC551CA5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5108" y="6581415"/>
            <a:ext cx="808892" cy="276585"/>
          </a:xfrm>
        </p:spPr>
        <p:txBody>
          <a:bodyPr/>
          <a:lstStyle/>
          <a:p>
            <a:fld id="{25A4F9DE-675B-41F1-A33F-FD4F3A57E7C2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6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7-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30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" y="1098113"/>
            <a:ext cx="5997349" cy="529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4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8-</a:t>
            </a:r>
            <a:r>
              <a:rPr lang="zh-CN" altLang="en-US" sz="2400" dirty="0" smtClean="0"/>
              <a:t>弱对称信道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" y="1055914"/>
            <a:ext cx="8718356" cy="227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920" y="3382860"/>
                <a:ext cx="8794459" cy="3008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解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：设输入输出为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𝑋</m:t>
                    </m:r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，则</a:t>
                </a:r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</m:sup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≤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𝑙𝑜𝑔𝑟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dirty="0" smtClean="0">
                    <a:solidFill>
                      <a:prstClr val="black"/>
                    </a:solidFill>
                  </a:rPr>
                  <a:t>等号成立当且仅当输出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均匀分布时，且令输入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也为均匀分布时可以做到，这是由于</a:t>
                </a:r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</m:sup>
                        <m:e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</m:sup>
                        <m:e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0" y="3382860"/>
                <a:ext cx="8794459" cy="3008901"/>
              </a:xfrm>
              <a:prstGeom prst="rect">
                <a:avLst/>
              </a:prstGeom>
              <a:blipFill rotWithShape="1">
                <a:blip r:embed="rId3"/>
                <a:stretch>
                  <a:fillRect l="-624" t="-1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76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9-</a:t>
            </a:r>
            <a:r>
              <a:rPr lang="zh-CN" altLang="en-US" sz="2400" dirty="0" smtClean="0"/>
              <a:t>等噪声信道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32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06" y="1600201"/>
            <a:ext cx="7552799" cy="237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4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9-</a:t>
            </a:r>
            <a:r>
              <a:rPr lang="zh-CN" altLang="en-US" sz="2400" dirty="0" smtClean="0"/>
              <a:t>等噪声信道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33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9" y="1145721"/>
            <a:ext cx="52006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85039" y="1167493"/>
                <a:ext cx="3414012" cy="4714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换个角度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prstClr val="black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≤1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时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prstClr val="black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可以唯一确定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prstClr val="black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smtClean="0">
                          <a:solidFill>
                            <a:prstClr val="black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prstClr val="black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</a:rPr>
                      <m:t>𝑎</m:t>
                    </m:r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&gt;</m:t>
                    </m:r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时，有重叠</a:t>
                </a:r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zh-CN" alt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处于</m:t>
                          </m:r>
                          <m:r>
                            <a:rPr lang="zh-CN" alt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重叠区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−2</m:t>
                          </m:r>
                        </m:num>
                        <m:den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=1−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i="1" dirty="0" smtClean="0">
                  <a:solidFill>
                    <a:prstClr val="black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1−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039" y="1167493"/>
                <a:ext cx="3414012" cy="4714945"/>
              </a:xfrm>
              <a:prstGeom prst="rect">
                <a:avLst/>
              </a:prstGeom>
              <a:blipFill rotWithShape="1">
                <a:blip r:embed="rId3"/>
                <a:stretch>
                  <a:fillRect l="-1607" r="-1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8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9-</a:t>
            </a:r>
            <a:r>
              <a:rPr lang="zh-CN" altLang="en-US" sz="2400" dirty="0" smtClean="0"/>
              <a:t>等噪声信道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34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4657" y="1121228"/>
                <a:ext cx="7314054" cy="4724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（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）</a:t>
                </a:r>
                <a:endParaRPr lang="en-US" altLang="zh-CN" dirty="0" smtClean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;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𝑍</m:t>
                          </m:r>
                        </m:e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US" altLang="zh-CN" i="1" dirty="0" smtClean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而</a:t>
                </a:r>
                <a:endParaRPr lang="en-US" altLang="zh-CN" dirty="0" smtClean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𝑍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=1+</m:t>
                      </m:r>
                      <m:func>
                        <m:func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e>
                      </m:func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i="1" dirty="0" smtClean="0">
                  <a:solidFill>
                    <a:prstClr val="black"/>
                  </a:solidFill>
                  <a:latin typeface="Cambria Math"/>
                  <a:cs typeface="Times New Roman" pitchFamily="18" charset="0"/>
                </a:endParaRPr>
              </a:p>
              <a:p>
                <a:r>
                  <a:rPr lang="zh-CN" altLang="en-US" dirty="0" smtClean="0">
                    <a:solidFill>
                      <a:prstClr val="black"/>
                    </a:solidFill>
                    <a:cs typeface="Times New Roman" pitchFamily="18" charset="0"/>
                  </a:rPr>
                  <a:t>所以</a:t>
                </a:r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;</m:t>
                          </m:r>
                          <m:r>
                            <a:rPr lang="en-US" altLang="zh-CN" i="1" dirty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h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𝑌</m:t>
                      </m:r>
                      <m:r>
                        <a:rPr lang="en-US" altLang="zh-CN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:r>
                  <a:rPr lang="zh-CN" altLang="en-US" dirty="0" smtClean="0">
                    <a:solidFill>
                      <a:prstClr val="black"/>
                    </a:solidFill>
                    <a:cs typeface="Times New Roman" pitchFamily="18" charset="0"/>
                  </a:rPr>
                  <a:t>又</a:t>
                </a:r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1−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𝑎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≤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𝑌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≤1+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:r>
                  <a:rPr lang="zh-CN" altLang="en-US" dirty="0" smtClean="0">
                    <a:solidFill>
                      <a:prstClr val="black"/>
                    </a:solidFill>
                    <a:cs typeface="Times New Roman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𝑌</m:t>
                    </m:r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,+</m:t>
                        </m:r>
                        <m:f>
                          <m:fPr>
                            <m:ctrlPr>
                              <a:rPr lang="en-US" altLang="zh-CN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:r>
                  <a:rPr lang="zh-CN" altLang="en-US" dirty="0" smtClean="0">
                    <a:solidFill>
                      <a:prstClr val="black"/>
                    </a:solidFill>
                    <a:cs typeface="Times New Roman" pitchFamily="18" charset="0"/>
                  </a:rPr>
                  <a:t>所以</a:t>
                </a:r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prstClr val="black"/>
                    </a:solidFill>
                    <a:cs typeface="Times New Roman" pitchFamily="18" charset="0"/>
                  </a:rPr>
                  <a:t>等号取到当且仅当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𝑌</m:t>
                    </m:r>
                    <m:r>
                      <a:rPr lang="zh-CN" altLang="en-US" i="1" dirty="0" smtClean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 dirty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 dirty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 dirty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,+</m:t>
                        </m:r>
                        <m:f>
                          <m:fPr>
                            <m:ctrlPr>
                              <a:rPr lang="en-US" altLang="zh-CN" i="1" dirty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 dirty="0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cs typeface="Times New Roman" pitchFamily="18" charset="0"/>
                  </a:rPr>
                  <a:t>上均匀分布时</a:t>
                </a:r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prstClr val="black"/>
                    </a:solidFill>
                    <a:cs typeface="Times New Roman" pitchFamily="18" charset="0"/>
                  </a:rPr>
                  <a:t>易得，选择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𝑋</m:t>
                    </m:r>
                    <m:r>
                      <a:rPr lang="zh-CN" altLang="en-US" i="1" dirty="0" smtClean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在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/>
                            <a:cs typeface="Times New Roman" pitchFamily="18" charset="0"/>
                          </a:rPr>
                          <m:t>−1,0,1</m:t>
                        </m:r>
                      </m:e>
                    </m:d>
                    <m:r>
                      <a:rPr lang="zh-CN" altLang="en-US" i="1" dirty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三点</m:t>
                    </m:r>
                    <m:r>
                      <a:rPr lang="zh-CN" altLang="en-US" i="1" dirty="0" smtClean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，且</m:t>
                    </m:r>
                    <m:r>
                      <a:rPr lang="zh-CN" altLang="en-US" i="1" dirty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概率</m:t>
                    </m:r>
                    <m:r>
                      <a:rPr lang="zh-CN" altLang="en-US" i="1" dirty="0" smtClean="0">
                        <a:solidFill>
                          <a:prstClr val="black"/>
                        </a:solidFill>
                        <a:latin typeface="Cambria Math"/>
                        <a:cs typeface="Times New Roman" pitchFamily="18" charset="0"/>
                      </a:rPr>
                      <m:t>均为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  <a:cs typeface="Times New Roman" pitchFamily="18" charset="0"/>
                  </a:rPr>
                  <a:t>1/3 </a:t>
                </a:r>
                <a:r>
                  <a:rPr lang="zh-CN" altLang="en-US" dirty="0" smtClean="0">
                    <a:solidFill>
                      <a:prstClr val="black"/>
                    </a:solidFill>
                    <a:cs typeface="Times New Roman" pitchFamily="18" charset="0"/>
                  </a:rPr>
                  <a:t>时，满足上述条件，此时</a:t>
                </a:r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𝐶</m:t>
                      </m:r>
                      <m:r>
                        <a:rPr lang="en-US" altLang="zh-CN" dirty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max</m:t>
                      </m:r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𝑋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;</m:t>
                          </m:r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func>
                      <m:r>
                        <a:rPr lang="en-US" altLang="zh-CN" i="1" dirty="0" smtClean="0">
                          <a:solidFill>
                            <a:prstClr val="black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i="1" dirty="0" smtClean="0">
                              <a:solidFill>
                                <a:prstClr val="black"/>
                              </a:solidFill>
                              <a:latin typeface="Cambria Math"/>
                              <a:cs typeface="Times New Roman" pitchFamily="18" charset="0"/>
                            </a:rPr>
                            <m:t>3 </m:t>
                          </m:r>
                        </m:e>
                      </m:func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7" y="1121228"/>
                <a:ext cx="7314054" cy="4724563"/>
              </a:xfrm>
              <a:prstGeom prst="rect">
                <a:avLst/>
              </a:prstGeom>
              <a:blipFill rotWithShape="1">
                <a:blip r:embed="rId2"/>
                <a:stretch>
                  <a:fillRect l="-667" t="-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13">
            <a:extLst>
              <a:ext uri="{FF2B5EF4-FFF2-40B4-BE49-F238E27FC236}">
                <a16:creationId xmlns="" xmlns:a16="http://schemas.microsoft.com/office/drawing/2014/main" id="{4752EB94-1202-4736-A67C-C64457E416B7}"/>
              </a:ext>
            </a:extLst>
          </p:cNvPr>
          <p:cNvSpPr txBox="1"/>
          <p:nvPr/>
        </p:nvSpPr>
        <p:spPr>
          <a:xfrm>
            <a:off x="6781077" y="3103373"/>
            <a:ext cx="214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b="1" kern="0" dirty="0">
                <a:solidFill>
                  <a:srgbClr val="FF0000"/>
                </a:solidFill>
              </a:rPr>
              <a:t>给定区间无约束，均匀分布熵最大</a:t>
            </a:r>
            <a:r>
              <a:rPr lang="zh-CN" altLang="en-US" kern="0" dirty="0" smtClean="0">
                <a:solidFill>
                  <a:srgbClr val="FF0000"/>
                </a:solidFill>
              </a:rPr>
              <a:t>。</a:t>
            </a:r>
            <a:endParaRPr lang="en-US" altLang="zh-CN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64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9-</a:t>
            </a:r>
            <a:r>
              <a:rPr lang="zh-CN" altLang="en-US" sz="2400" dirty="0" smtClean="0"/>
              <a:t>等噪声信道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35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86" y="1367290"/>
            <a:ext cx="5621337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2817585"/>
            <a:ext cx="5327650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10-</a:t>
            </a:r>
            <a:r>
              <a:rPr lang="zh-CN" altLang="en-US" sz="2400" dirty="0" smtClean="0"/>
              <a:t>典型序列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36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6" y="1128032"/>
            <a:ext cx="6946446" cy="146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8" y="2830690"/>
            <a:ext cx="636270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27184" y="2830690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解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1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11- </a:t>
            </a:r>
            <a:r>
              <a:rPr lang="en-US" altLang="zh-CN" sz="2400" dirty="0" err="1" smtClean="0"/>
              <a:t>Fano</a:t>
            </a:r>
            <a:r>
              <a:rPr lang="zh-CN" altLang="en-US" sz="2400" dirty="0" smtClean="0"/>
              <a:t>不等式的证明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37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2" y="1012371"/>
            <a:ext cx="7053521" cy="126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4542" y="2362200"/>
                <a:ext cx="8882743" cy="3633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prstClr val="black"/>
                    </a:solidFill>
                  </a:rPr>
                  <a:t>解：令误差随机变量</a:t>
                </a:r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1, </m:t>
                              </m:r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≠</m:t>
                              </m:r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0, </m:t>
                              </m:r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dirty="0" smtClean="0">
                    <a:solidFill>
                      <a:prstClr val="black"/>
                    </a:solidFill>
                  </a:rPr>
                  <a:t>则由熵的链式法则，可将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prstClr val="black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拆成两种形式</a:t>
                </a:r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dirty="0" smtClean="0">
                    <a:solidFill>
                      <a:prstClr val="black"/>
                    </a:solidFill>
                  </a:rPr>
                  <a:t>一方面，由于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prstClr val="black"/>
                        </a:solidFill>
                        <a:latin typeface="Cambria Math"/>
                      </a:rPr>
                      <m:t>𝐸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𝑋</m:t>
                    </m:r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</a:rPr>
                  <a:t>的函数，所以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prstClr val="black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𝐸</m:t>
                        </m:r>
                      </m:e>
                      <m:e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altLang="zh-CN" i="1" smtClean="0">
                        <a:solidFill>
                          <a:prstClr val="black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dirty="0" smtClean="0">
                    <a:solidFill>
                      <a:prstClr val="black"/>
                    </a:solidFill>
                  </a:rPr>
                  <a:t>另一方面</a:t>
                </a:r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≤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≤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∗0+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:r>
                  <a:rPr lang="zh-CN" altLang="en-US" dirty="0">
                    <a:solidFill>
                      <a:prstClr val="black"/>
                    </a:solidFill>
                  </a:rPr>
                  <a:t>综</a:t>
                </a:r>
                <a:r>
                  <a:rPr lang="zh-CN" altLang="en-US" dirty="0" smtClean="0">
                    <a:solidFill>
                      <a:prstClr val="black"/>
                    </a:solidFill>
                  </a:rPr>
                  <a:t>上</a:t>
                </a:r>
                <a:endParaRPr lang="en-US" altLang="zh-CN" dirty="0" smtClean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𝑒</m:t>
                          </m:r>
                        </m:sub>
                      </m:sSub>
                      <m:func>
                        <m:func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2" y="2362200"/>
                <a:ext cx="8882743" cy="3633174"/>
              </a:xfrm>
              <a:prstGeom prst="rect">
                <a:avLst/>
              </a:prstGeom>
              <a:blipFill rotWithShape="1">
                <a:blip r:embed="rId3"/>
                <a:stretch>
                  <a:fillRect l="-618" t="-1345" b="-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11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附件：拉格朗日乘子法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38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2" y="1533215"/>
            <a:ext cx="7628164" cy="462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8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附件：拉格朗日乘子法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39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9" y="1357286"/>
            <a:ext cx="7841796" cy="476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57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 smtClean="0"/>
              <a:t>：典型集的性质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98095"/>
            <a:ext cx="7475083" cy="116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584" y="23843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解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982929"/>
            <a:ext cx="8773887" cy="256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69480" y="2624092"/>
                <a:ext cx="5560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，等概，所有序列都是典型序列，占比为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480" y="2624092"/>
                <a:ext cx="5560881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13115" r="-219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3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附件：拉格朗日乘子法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40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8177"/>
            <a:ext cx="7525657" cy="483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82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附件：拉格朗日乘子法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41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79" y="1491343"/>
            <a:ext cx="8124138" cy="402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75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附件：拉格朗日乘子法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42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9" y="1533802"/>
            <a:ext cx="8355239" cy="414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附件：拉格朗日乘子法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t>应用信息论基础</a:t>
            </a:r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>
                <a:solidFill>
                  <a:prstClr val="white">
                    <a:lumMod val="85000"/>
                  </a:prstClr>
                </a:solidFill>
              </a:rPr>
              <a:pPr/>
              <a:t>43</a:t>
            </a:fld>
            <a:endParaRPr lang="zh-CN" alt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4" y="1567542"/>
            <a:ext cx="8371377" cy="368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73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2-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AEP</a:t>
            </a:r>
            <a:r>
              <a:rPr lang="zh-CN" altLang="en-US" sz="2400" dirty="0" smtClean="0"/>
              <a:t>与互信息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248456"/>
            <a:ext cx="90201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2142" y="2918154"/>
                <a:ext cx="5274073" cy="2018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解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func>
                      <m:r>
                        <m:rPr>
                          <m:aln/>
                        </m:rP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i="1" dirty="0" smtClean="0">
                          <a:latin typeface="Cambria Math"/>
                        </a:rPr>
                        <m:t>→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      </m:t>
                      </m:r>
                      <m:r>
                        <a:rPr lang="zh-CN" altLang="en-US" i="1">
                          <a:latin typeface="Cambria Math"/>
                        </a:rPr>
                        <m:t>依概率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r>
                        <a:rPr lang="en-US" altLang="zh-CN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2" y="2918154"/>
                <a:ext cx="5274073" cy="2018951"/>
              </a:xfrm>
              <a:prstGeom prst="rect">
                <a:avLst/>
              </a:prstGeom>
              <a:blipFill rotWithShape="1">
                <a:blip r:embed="rId3"/>
                <a:stretch>
                  <a:fillRect l="-1040" t="-2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9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3-</a:t>
            </a:r>
            <a:r>
              <a:rPr lang="zh-CN" altLang="en-US" sz="2400" dirty="0" smtClean="0"/>
              <a:t>哈夫曼编码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111703"/>
            <a:ext cx="7130142" cy="252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7714" y="3671335"/>
            <a:ext cx="261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解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）一种可能的编码，</a:t>
            </a:r>
            <a:endParaRPr lang="en-US" altLang="zh-CN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0366"/>
              </p:ext>
            </p:extLst>
          </p:nvPr>
        </p:nvGraphicFramePr>
        <p:xfrm>
          <a:off x="2827724" y="3994500"/>
          <a:ext cx="3583960" cy="694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92"/>
                <a:gridCol w="716792"/>
                <a:gridCol w="716792"/>
                <a:gridCol w="716792"/>
                <a:gridCol w="716792"/>
              </a:tblGrid>
              <a:tr h="34700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概率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1/3</a:t>
                      </a:r>
                      <a:r>
                        <a:rPr lang="en-US" altLang="zh-CN" baseline="0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1/12</a:t>
                      </a:r>
                      <a:endParaRPr lang="zh-CN" altLang="en-US" dirty="0"/>
                    </a:p>
                  </a:txBody>
                  <a:tcPr/>
                </a:tc>
              </a:tr>
              <a:tr h="34700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码字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011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7714" y="4746562"/>
                <a:ext cx="7047057" cy="103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）（</a:t>
                </a:r>
                <a:r>
                  <a:rPr lang="en-US" altLang="zh-CN" dirty="0" smtClean="0"/>
                  <a:t>1,2,3,3</a:t>
                </a:r>
                <a:r>
                  <a:rPr lang="zh-CN" altLang="en-US" dirty="0" smtClean="0"/>
                  <a:t>）平均码长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altLang="zh-CN" b="0" i="1" dirty="0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altLang="zh-CN" b="0" i="1" dirty="0" smtClean="0">
                        <a:latin typeface="Cambria Math"/>
                      </a:rPr>
                      <m:t>∗2+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altLang="zh-CN" b="0" i="1" dirty="0" smtClean="0">
                        <a:latin typeface="Cambria Math"/>
                      </a:rPr>
                      <m:t>∗3+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/>
                          </a:rPr>
                          <m:t>12</m:t>
                        </m:r>
                      </m:den>
                    </m:f>
                    <m:r>
                      <a:rPr lang="en-US" altLang="zh-CN" b="0" i="1" dirty="0" smtClean="0">
                        <a:latin typeface="Cambria Math"/>
                      </a:rPr>
                      <m:t>∗3=2</m:t>
                    </m:r>
                  </m:oMath>
                </a14:m>
                <a:endParaRPr lang="en-US" altLang="zh-CN" i="1" dirty="0" smtClean="0"/>
              </a:p>
              <a:p>
                <a:r>
                  <a:rPr lang="zh-CN" altLang="en-US" dirty="0" smtClean="0"/>
                  <a:t>           （</a:t>
                </a:r>
                <a:r>
                  <a:rPr lang="en-US" altLang="zh-CN" dirty="0" smtClean="0"/>
                  <a:t>2,2,2,2</a:t>
                </a:r>
                <a:r>
                  <a:rPr lang="zh-CN" altLang="en-US" dirty="0" smtClean="0"/>
                  <a:t>）对应码字为（</a:t>
                </a:r>
                <a:r>
                  <a:rPr lang="en-US" altLang="zh-CN" dirty="0" smtClean="0"/>
                  <a:t>00,01,11,10</a:t>
                </a:r>
                <a:r>
                  <a:rPr lang="zh-CN" altLang="en-US" dirty="0" smtClean="0"/>
                  <a:t>），平均码长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0" dirty="0" smtClean="0">
                        <a:latin typeface="Cambria Math"/>
                      </a:rPr>
                      <m:t>=2=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i="1" dirty="0" smtClean="0"/>
              </a:p>
              <a:p>
                <a:r>
                  <a:rPr lang="en-US" altLang="zh-CN" dirty="0" smtClean="0"/>
                  <a:t>             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14" y="4746562"/>
                <a:ext cx="7047057" cy="1038874"/>
              </a:xfrm>
              <a:prstGeom prst="rect">
                <a:avLst/>
              </a:prstGeom>
              <a:blipFill rotWithShape="1">
                <a:blip r:embed="rId3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17714" y="5600770"/>
                <a:ext cx="8926286" cy="79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（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）对概率为</a:t>
                </a:r>
                <a:r>
                  <a:rPr lang="en-US" altLang="zh-CN" dirty="0" smtClean="0"/>
                  <a:t>1/4</a:t>
                </a:r>
                <a:r>
                  <a:rPr lang="zh-CN" altLang="en-US" dirty="0" smtClean="0"/>
                  <a:t>的码字而言，按（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）中的最优编码得到码字长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，大于其香农码码长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/>
                          </a:rPr>
                          <m:t>log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14" y="5600770"/>
                <a:ext cx="8926286" cy="792846"/>
              </a:xfrm>
              <a:prstGeom prst="rect">
                <a:avLst/>
              </a:prstGeom>
              <a:blipFill rotWithShape="1">
                <a:blip r:embed="rId4"/>
                <a:stretch>
                  <a:fillRect l="-615" t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3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4-</a:t>
            </a:r>
            <a:r>
              <a:rPr lang="zh-CN" altLang="en-US" sz="2400" dirty="0" smtClean="0"/>
              <a:t>各种编码方法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3" y="1658742"/>
            <a:ext cx="751205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8858" y="110623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一些基本概念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4-</a:t>
            </a:r>
            <a:r>
              <a:rPr lang="zh-CN" altLang="en-US" sz="2400" dirty="0" smtClean="0"/>
              <a:t>各种编码方法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0" y="3657597"/>
            <a:ext cx="7092043" cy="20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55260" y="3548742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(1)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09" y="1066799"/>
            <a:ext cx="7931347" cy="207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0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7896E-FE31-4523-8B1A-933B829B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4-</a:t>
            </a:r>
            <a:r>
              <a:rPr lang="zh-CN" altLang="en-US" sz="2400" dirty="0" smtClean="0"/>
              <a:t>各种编码方法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BC81764-A8F5-42A4-8475-3F291077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应用信息论基础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85F4ECB-8424-4511-A585-FAA8A57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4F9DE-675B-41F1-A33F-FD4F3A57E7C2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7" y="1073701"/>
            <a:ext cx="6347332" cy="435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1" y="1073701"/>
            <a:ext cx="401812" cy="311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zh-CN" alt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07" y="5427987"/>
            <a:ext cx="5425572" cy="76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47057" y="6188507"/>
                <a:ext cx="54441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 smtClean="0"/>
                  <a:t>对</a:t>
                </a:r>
                <a:r>
                  <a:rPr lang="en-US" altLang="zh-CN" sz="1400" b="1" dirty="0" smtClean="0"/>
                  <a:t>(1)(2)</a:t>
                </a:r>
                <a:r>
                  <a:rPr lang="zh-CN" altLang="en-US" sz="1400" b="1" dirty="0" smtClean="0"/>
                  <a:t>题，信息输出速率为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/>
                      </a:rPr>
                      <m:t>𝑹</m:t>
                    </m:r>
                    <m:r>
                      <a:rPr lang="en-US" altLang="zh-CN" sz="1400" b="1" i="1" smtClean="0">
                        <a:latin typeface="Cambria Math"/>
                      </a:rPr>
                      <m:t>/</m:t>
                    </m:r>
                    <m:r>
                      <a:rPr lang="en-US" altLang="zh-CN" sz="1400" b="1" i="1" smtClean="0">
                        <a:latin typeface="Cambria Math"/>
                      </a:rPr>
                      <m:t>𝒕</m:t>
                    </m:r>
                  </m:oMath>
                </a14:m>
                <a:r>
                  <a:rPr lang="zh-CN" altLang="en-US" sz="1400" b="1" dirty="0" smtClean="0"/>
                  <a:t>，其中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/>
                      </a:rPr>
                      <m:t>𝒕</m:t>
                    </m:r>
                  </m:oMath>
                </a14:m>
                <a:r>
                  <a:rPr lang="zh-CN" altLang="en-US" sz="1400" b="1" dirty="0" smtClean="0"/>
                  <a:t>是输出一个信源符号的时间</a:t>
                </a:r>
                <a:endParaRPr lang="zh-CN" altLang="en-US" sz="1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57" y="6188507"/>
                <a:ext cx="5444119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224" t="-588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5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0.xml><?xml version="1.0" encoding="utf-8"?>
<a:theme xmlns:a="http://schemas.openxmlformats.org/drawingml/2006/main" name="9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1.xml><?xml version="1.0" encoding="utf-8"?>
<a:theme xmlns:a="http://schemas.openxmlformats.org/drawingml/2006/main" name="10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2.xml><?xml version="1.0" encoding="utf-8"?>
<a:theme xmlns:a="http://schemas.openxmlformats.org/drawingml/2006/main" name="11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3.xml><?xml version="1.0" encoding="utf-8"?>
<a:theme xmlns:a="http://schemas.openxmlformats.org/drawingml/2006/main" name="12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4.xml><?xml version="1.0" encoding="utf-8"?>
<a:theme xmlns:a="http://schemas.openxmlformats.org/drawingml/2006/main" name="13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5.xml><?xml version="1.0" encoding="utf-8"?>
<a:theme xmlns:a="http://schemas.openxmlformats.org/drawingml/2006/main" name="14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6.xml><?xml version="1.0" encoding="utf-8"?>
<a:theme xmlns:a="http://schemas.openxmlformats.org/drawingml/2006/main" name="15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7.xml><?xml version="1.0" encoding="utf-8"?>
<a:theme xmlns:a="http://schemas.openxmlformats.org/drawingml/2006/main" name="16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8.xml><?xml version="1.0" encoding="utf-8"?>
<a:theme xmlns:a="http://schemas.openxmlformats.org/drawingml/2006/main" name="17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19.xml><?xml version="1.0" encoding="utf-8"?>
<a:theme xmlns:a="http://schemas.openxmlformats.org/drawingml/2006/main" name="18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.xml><?xml version="1.0" encoding="utf-8"?>
<a:theme xmlns:a="http://schemas.openxmlformats.org/drawingml/2006/main" name="1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0.xml><?xml version="1.0" encoding="utf-8"?>
<a:theme xmlns:a="http://schemas.openxmlformats.org/drawingml/2006/main" name="19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1.xml><?xml version="1.0" encoding="utf-8"?>
<a:theme xmlns:a="http://schemas.openxmlformats.org/drawingml/2006/main" name="20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2.xml><?xml version="1.0" encoding="utf-8"?>
<a:theme xmlns:a="http://schemas.openxmlformats.org/drawingml/2006/main" name="21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3.xml><?xml version="1.0" encoding="utf-8"?>
<a:theme xmlns:a="http://schemas.openxmlformats.org/drawingml/2006/main" name="22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4.xml><?xml version="1.0" encoding="utf-8"?>
<a:theme xmlns:a="http://schemas.openxmlformats.org/drawingml/2006/main" name="23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5.xml><?xml version="1.0" encoding="utf-8"?>
<a:theme xmlns:a="http://schemas.openxmlformats.org/drawingml/2006/main" name="24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6.xml><?xml version="1.0" encoding="utf-8"?>
<a:theme xmlns:a="http://schemas.openxmlformats.org/drawingml/2006/main" name="25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7.xml><?xml version="1.0" encoding="utf-8"?>
<a:theme xmlns:a="http://schemas.openxmlformats.org/drawingml/2006/main" name="26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8.xml><?xml version="1.0" encoding="utf-8"?>
<a:theme xmlns:a="http://schemas.openxmlformats.org/drawingml/2006/main" name="27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29.xml><?xml version="1.0" encoding="utf-8"?>
<a:theme xmlns:a="http://schemas.openxmlformats.org/drawingml/2006/main" name="28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3.xml><?xml version="1.0" encoding="utf-8"?>
<a:theme xmlns:a="http://schemas.openxmlformats.org/drawingml/2006/main" name="2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3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5.xml><?xml version="1.0" encoding="utf-8"?>
<a:theme xmlns:a="http://schemas.openxmlformats.org/drawingml/2006/main" name="4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6.xml><?xml version="1.0" encoding="utf-8"?>
<a:theme xmlns:a="http://schemas.openxmlformats.org/drawingml/2006/main" name="5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7.xml><?xml version="1.0" encoding="utf-8"?>
<a:theme xmlns:a="http://schemas.openxmlformats.org/drawingml/2006/main" name="6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8.xml><?xml version="1.0" encoding="utf-8"?>
<a:theme xmlns:a="http://schemas.openxmlformats.org/drawingml/2006/main" name="7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ppt/theme/theme9.xml><?xml version="1.0" encoding="utf-8"?>
<a:theme xmlns:a="http://schemas.openxmlformats.org/drawingml/2006/main" name="8_WI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信息论课件模板" id="{2D557685-9974-4EE8-9CD4-82AE8AE9E2E0}" vid="{1B93606C-67C2-4249-A72E-8F0BC46066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信息论课件模板</Template>
  <TotalTime>2629</TotalTime>
  <Words>1976</Words>
  <Application>Microsoft Office PowerPoint</Application>
  <PresentationFormat>全屏显示(4:3)</PresentationFormat>
  <Paragraphs>272</Paragraphs>
  <Slides>43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29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73" baseType="lpstr">
      <vt:lpstr>WIST</vt:lpstr>
      <vt:lpstr>1_WIST</vt:lpstr>
      <vt:lpstr>2_WIST</vt:lpstr>
      <vt:lpstr>3_WIST</vt:lpstr>
      <vt:lpstr>4_WIST</vt:lpstr>
      <vt:lpstr>5_WIST</vt:lpstr>
      <vt:lpstr>6_WIST</vt:lpstr>
      <vt:lpstr>7_WIST</vt:lpstr>
      <vt:lpstr>8_WIST</vt:lpstr>
      <vt:lpstr>9_WIST</vt:lpstr>
      <vt:lpstr>10_WIST</vt:lpstr>
      <vt:lpstr>11_WIST</vt:lpstr>
      <vt:lpstr>12_WIST</vt:lpstr>
      <vt:lpstr>13_WIST</vt:lpstr>
      <vt:lpstr>14_WIST</vt:lpstr>
      <vt:lpstr>15_WIST</vt:lpstr>
      <vt:lpstr>16_WIST</vt:lpstr>
      <vt:lpstr>17_WIST</vt:lpstr>
      <vt:lpstr>18_WIST</vt:lpstr>
      <vt:lpstr>19_WIST</vt:lpstr>
      <vt:lpstr>20_WIST</vt:lpstr>
      <vt:lpstr>21_WIST</vt:lpstr>
      <vt:lpstr>22_WIST</vt:lpstr>
      <vt:lpstr>23_WIST</vt:lpstr>
      <vt:lpstr>24_WIST</vt:lpstr>
      <vt:lpstr>25_WIST</vt:lpstr>
      <vt:lpstr>26_WIST</vt:lpstr>
      <vt:lpstr>27_WIST</vt:lpstr>
      <vt:lpstr>28_WIST</vt:lpstr>
      <vt:lpstr>Visio</vt:lpstr>
      <vt:lpstr>应用信息论基础—— 第三、四章作业</vt:lpstr>
      <vt:lpstr>第三章重点总结</vt:lpstr>
      <vt:lpstr>第三章重点总结</vt:lpstr>
      <vt:lpstr>1：典型集的性质</vt:lpstr>
      <vt:lpstr>2-AEP与互信息</vt:lpstr>
      <vt:lpstr>3-哈夫曼编码</vt:lpstr>
      <vt:lpstr>4-各种编码方法</vt:lpstr>
      <vt:lpstr>4-各种编码方法</vt:lpstr>
      <vt:lpstr>4-各种编码方法</vt:lpstr>
      <vt:lpstr>5-最优编码</vt:lpstr>
      <vt:lpstr>5-最优编码</vt:lpstr>
      <vt:lpstr>6-等概信源的最优编码</vt:lpstr>
      <vt:lpstr>6-等概信源的最优编码</vt:lpstr>
      <vt:lpstr>6-等概信源的最优编码</vt:lpstr>
      <vt:lpstr>7-大于熵约1bit的最优码长</vt:lpstr>
      <vt:lpstr>第四章重点总结</vt:lpstr>
      <vt:lpstr>第四章重点总结</vt:lpstr>
      <vt:lpstr>1：信道容量计算</vt:lpstr>
      <vt:lpstr>2. Z信道的信道容量</vt:lpstr>
      <vt:lpstr>2. Z信道的信道容量</vt:lpstr>
      <vt:lpstr>3-对称删除信道的信道容量</vt:lpstr>
      <vt:lpstr>3-对称删除信道的信道容量</vt:lpstr>
      <vt:lpstr>4-联合典型序列</vt:lpstr>
      <vt:lpstr>5-和信道的信道容量</vt:lpstr>
      <vt:lpstr>5-和信道的信道容量</vt:lpstr>
      <vt:lpstr>5-和信道的信道容量</vt:lpstr>
      <vt:lpstr>6-级联信道</vt:lpstr>
      <vt:lpstr>6-级联信道</vt:lpstr>
      <vt:lpstr>7-</vt:lpstr>
      <vt:lpstr>7-</vt:lpstr>
      <vt:lpstr>8-弱对称信道</vt:lpstr>
      <vt:lpstr>9-等噪声信道</vt:lpstr>
      <vt:lpstr>9-等噪声信道</vt:lpstr>
      <vt:lpstr>9-等噪声信道</vt:lpstr>
      <vt:lpstr>9-等噪声信道</vt:lpstr>
      <vt:lpstr>10-典型序列</vt:lpstr>
      <vt:lpstr>11- Fano不等式的证明</vt:lpstr>
      <vt:lpstr>附件：拉格朗日乘子法</vt:lpstr>
      <vt:lpstr>附件：拉格朗日乘子法</vt:lpstr>
      <vt:lpstr>附件：拉格朗日乘子法</vt:lpstr>
      <vt:lpstr>附件：拉格朗日乘子法</vt:lpstr>
      <vt:lpstr>附件：拉格朗日乘子法</vt:lpstr>
      <vt:lpstr>附件：拉格朗日乘子法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应用信息论基础—— 第二章作业</dc:title>
  <dc:creator>ZZQ</dc:creator>
  <cp:lastModifiedBy>ophion</cp:lastModifiedBy>
  <cp:revision>80</cp:revision>
  <dcterms:created xsi:type="dcterms:W3CDTF">2021-11-15T07:26:52Z</dcterms:created>
  <dcterms:modified xsi:type="dcterms:W3CDTF">2022-12-21T06:50:42Z</dcterms:modified>
</cp:coreProperties>
</file>